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7" r:id="rId5"/>
    <p:sldId id="259" r:id="rId6"/>
    <p:sldId id="275" r:id="rId7"/>
    <p:sldId id="260" r:id="rId8"/>
    <p:sldId id="271" r:id="rId9"/>
    <p:sldId id="272" r:id="rId10"/>
    <p:sldId id="261" r:id="rId11"/>
    <p:sldId id="262" r:id="rId12"/>
    <p:sldId id="263" r:id="rId13"/>
    <p:sldId id="264" r:id="rId14"/>
    <p:sldId id="265" r:id="rId15"/>
    <p:sldId id="270" r:id="rId16"/>
    <p:sldId id="266" r:id="rId17"/>
    <p:sldId id="267" r:id="rId18"/>
    <p:sldId id="268" r:id="rId19"/>
    <p:sldId id="269" r:id="rId20"/>
    <p:sldId id="276" r:id="rId21"/>
    <p:sldId id="280" r:id="rId22"/>
    <p:sldId id="279" r:id="rId23"/>
    <p:sldId id="277" r:id="rId24"/>
    <p:sldId id="278" r:id="rId25"/>
    <p:sldId id="274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86470" autoAdjust="0"/>
  </p:normalViewPr>
  <p:slideViewPr>
    <p:cSldViewPr showGuides="1">
      <p:cViewPr varScale="1">
        <p:scale>
          <a:sx n="73" d="100"/>
          <a:sy n="73" d="100"/>
        </p:scale>
        <p:origin x="768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11/21/2019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11/21/2019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036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925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FFE4-AE8B-499D-916C-0C6C9F1669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836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FFE4-AE8B-499D-916C-0C6C9F1669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355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CFFE4-AE8B-499D-916C-0C6C9F1669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020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3648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78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60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19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14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35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02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60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61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69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nl-NL" smtClean="0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nl-NL" smtClean="0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nl-NL" smtClean="0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www.weebly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wShFsSFb-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lKP-BaC0j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71192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Business Model </a:t>
            </a:r>
            <a:r>
              <a:rPr lang="en-US" dirty="0" err="1" smtClean="0"/>
              <a:t>Generatie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Ondernemen</a:t>
            </a:r>
            <a:endParaRPr lang="nl-NL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94" name="AutoShape 2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6" name="AutoShape 4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8" name="AutoShape 6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200" name="AutoShape 8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202" name="Picture 10" descr="http://www.theapphome.com/wp-content/uploads/2012/07/business_model_generation-W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004" y="3717032"/>
            <a:ext cx="2664296" cy="223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0469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Channels</a:t>
            </a:r>
            <a:endParaRPr lang="nl-NL" sz="2400" b="1" dirty="0" smtClean="0">
              <a:solidFill>
                <a:srgbClr val="FF0000"/>
              </a:solidFill>
              <a:latin typeface="+mj-lt"/>
            </a:endParaRPr>
          </a:p>
          <a:p>
            <a:endParaRPr lang="nl-NL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nl-NL" dirty="0" smtClean="0">
                <a:latin typeface="+mj-lt"/>
              </a:rPr>
              <a:t>Hoe bereiken we onze klant?</a:t>
            </a:r>
          </a:p>
          <a:p>
            <a:endParaRPr lang="nl-NL" dirty="0" smtClean="0">
              <a:latin typeface="+mj-lt"/>
            </a:endParaRPr>
          </a:p>
          <a:p>
            <a:r>
              <a:rPr lang="nl-NL" dirty="0" smtClean="0">
                <a:latin typeface="+mj-lt"/>
              </a:rPr>
              <a:t>Welke vorm van communicatie gebruiken we?</a:t>
            </a:r>
          </a:p>
          <a:p>
            <a:r>
              <a:rPr lang="nl-NL" dirty="0" smtClean="0">
                <a:latin typeface="+mj-lt"/>
              </a:rPr>
              <a:t>Hoe ziet ons distributie netwerk eruit?</a:t>
            </a:r>
          </a:p>
          <a:p>
            <a:r>
              <a:rPr lang="nl-NL" dirty="0" smtClean="0">
                <a:latin typeface="+mj-lt"/>
              </a:rPr>
              <a:t>Welke verkoopkanalen gebruiken we?</a:t>
            </a:r>
          </a:p>
        </p:txBody>
      </p:sp>
      <p:pic>
        <p:nvPicPr>
          <p:cNvPr id="28674" name="Picture 2" descr="http://4.bp.blogspot.com/-uID6WE3Inpo/T5EsPXEfRrI/AAAAAAAAAC4/XoJuY6iVnEg/s1600/channe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844824"/>
            <a:ext cx="6286500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Customer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Relationships</a:t>
            </a:r>
            <a:endParaRPr lang="nl-NL" sz="2400" b="1" dirty="0" smtClean="0">
              <a:solidFill>
                <a:srgbClr val="FF0000"/>
              </a:solidFill>
              <a:latin typeface="+mj-lt"/>
            </a:endParaRPr>
          </a:p>
          <a:p>
            <a:endParaRPr lang="nl-NL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nl-NL" dirty="0" smtClean="0">
                <a:latin typeface="+mj-lt"/>
              </a:rPr>
              <a:t>Welke relaties moeten we met elk van onze klanten aangaan?</a:t>
            </a:r>
          </a:p>
          <a:p>
            <a:endParaRPr lang="nl-NL" dirty="0" smtClean="0">
              <a:latin typeface="+mj-lt"/>
            </a:endParaRPr>
          </a:p>
          <a:p>
            <a:r>
              <a:rPr lang="nl-NL" dirty="0" smtClean="0">
                <a:latin typeface="+mj-lt"/>
              </a:rPr>
              <a:t>Hebben we persoonlijk contact?</a:t>
            </a:r>
          </a:p>
          <a:p>
            <a:r>
              <a:rPr lang="nl-NL" dirty="0" smtClean="0">
                <a:latin typeface="+mj-lt"/>
              </a:rPr>
              <a:t>Maken we gebruik van accountmanagers?</a:t>
            </a:r>
          </a:p>
          <a:p>
            <a:r>
              <a:rPr lang="nl-NL" dirty="0" smtClean="0">
                <a:latin typeface="+mj-lt"/>
              </a:rPr>
              <a:t>Kiezen we voor selfservice?</a:t>
            </a:r>
          </a:p>
          <a:p>
            <a:r>
              <a:rPr lang="nl-NL" dirty="0" smtClean="0">
                <a:latin typeface="+mj-lt"/>
              </a:rPr>
              <a:t>Laten we de klant meebeslissen in het productie proces (cocreatie)?</a:t>
            </a:r>
          </a:p>
        </p:txBody>
      </p:sp>
      <p:pic>
        <p:nvPicPr>
          <p:cNvPr id="30722" name="Picture 2" descr="http://1.bp.blogspot.com/-5EnlNxB-q9c/T5EsPzWPjuI/AAAAAAAAADE/BQBEyOdYBr4/s1600/customer_relationshi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772816"/>
            <a:ext cx="6286500" cy="3438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49796" y="1634319"/>
            <a:ext cx="3744416" cy="33239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Revenue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stream </a:t>
            </a:r>
          </a:p>
          <a:p>
            <a:endParaRPr lang="nl-NL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nl-NL" dirty="0" smtClean="0">
                <a:latin typeface="+mj-lt"/>
              </a:rPr>
              <a:t>Hoe </a:t>
            </a:r>
            <a:r>
              <a:rPr lang="nl-NL" dirty="0">
                <a:latin typeface="+mj-lt"/>
              </a:rPr>
              <a:t>zullen </a:t>
            </a:r>
            <a:r>
              <a:rPr lang="nl-NL" dirty="0" smtClean="0">
                <a:latin typeface="+mj-lt"/>
              </a:rPr>
              <a:t>geld gaan verdienen? </a:t>
            </a:r>
          </a:p>
          <a:p>
            <a:endParaRPr lang="nl-NL" dirty="0">
              <a:latin typeface="+mj-lt"/>
            </a:endParaRPr>
          </a:p>
          <a:p>
            <a:r>
              <a:rPr lang="nl-NL" dirty="0" smtClean="0">
                <a:latin typeface="+mj-lt"/>
              </a:rPr>
              <a:t>Welk verdienmodel gaan we toepassen en hoeveel is de consument bereid te betalen?</a:t>
            </a:r>
          </a:p>
          <a:p>
            <a:endParaRPr lang="nl-NL" dirty="0" smtClean="0">
              <a:latin typeface="+mj-lt"/>
            </a:endParaRPr>
          </a:p>
          <a:p>
            <a:r>
              <a:rPr lang="nl-NL" dirty="0" smtClean="0">
                <a:latin typeface="+mj-lt"/>
              </a:rPr>
              <a:t>Hoeveel klanten hebben we nodig? </a:t>
            </a:r>
            <a:endParaRPr lang="nl-NL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4" y="1772816"/>
            <a:ext cx="5725176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49796" y="1772821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Resources</a:t>
            </a:r>
          </a:p>
          <a:p>
            <a:endParaRPr lang="nl-NL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nl-NL" dirty="0" smtClean="0">
                <a:latin typeface="+mj-lt"/>
              </a:rPr>
              <a:t>Welke middelen heb je nodig om te zorgen dat het businessmodel werkt</a:t>
            </a:r>
          </a:p>
          <a:p>
            <a:endParaRPr lang="nl-NL" dirty="0" smtClean="0">
              <a:latin typeface="+mj-lt"/>
            </a:endParaRPr>
          </a:p>
          <a:p>
            <a:r>
              <a:rPr lang="nl-NL" b="1" dirty="0" smtClean="0">
                <a:latin typeface="+mj-lt"/>
              </a:rPr>
              <a:t>Fysiek</a:t>
            </a:r>
            <a:r>
              <a:rPr lang="nl-NL" dirty="0" smtClean="0">
                <a:latin typeface="+mj-lt"/>
              </a:rPr>
              <a:t>: productiefaciliteiten, gebouwen, voertuigen, machines,etc.</a:t>
            </a:r>
          </a:p>
          <a:p>
            <a:r>
              <a:rPr lang="nl-NL" b="1" dirty="0" smtClean="0">
                <a:latin typeface="+mj-lt"/>
              </a:rPr>
              <a:t>Intellectueel: </a:t>
            </a:r>
            <a:r>
              <a:rPr lang="nl-NL" dirty="0" smtClean="0">
                <a:latin typeface="+mj-lt"/>
              </a:rPr>
              <a:t>merken, patenten</a:t>
            </a:r>
            <a:endParaRPr lang="nl-NL" b="1" dirty="0" smtClean="0">
              <a:latin typeface="+mj-lt"/>
            </a:endParaRPr>
          </a:p>
          <a:p>
            <a:r>
              <a:rPr lang="nl-NL" b="1" dirty="0" err="1" smtClean="0">
                <a:latin typeface="+mj-lt"/>
              </a:rPr>
              <a:t>Human</a:t>
            </a:r>
            <a:r>
              <a:rPr lang="nl-NL" b="1" dirty="0" smtClean="0">
                <a:latin typeface="+mj-lt"/>
              </a:rPr>
              <a:t> </a:t>
            </a:r>
            <a:r>
              <a:rPr lang="nl-NL" b="1" dirty="0" err="1" smtClean="0">
                <a:latin typeface="+mj-lt"/>
              </a:rPr>
              <a:t>Recources</a:t>
            </a:r>
            <a:r>
              <a:rPr lang="nl-NL" b="1" dirty="0" smtClean="0">
                <a:latin typeface="+mj-lt"/>
              </a:rPr>
              <a:t>:</a:t>
            </a:r>
            <a:r>
              <a:rPr lang="nl-NL" dirty="0" smtClean="0">
                <a:latin typeface="+mj-lt"/>
              </a:rPr>
              <a:t> personeel</a:t>
            </a:r>
          </a:p>
          <a:p>
            <a:r>
              <a:rPr lang="nl-NL" b="1" dirty="0" smtClean="0">
                <a:latin typeface="+mj-lt"/>
              </a:rPr>
              <a:t>Financieel:  </a:t>
            </a:r>
            <a:r>
              <a:rPr lang="nl-NL" dirty="0" err="1" smtClean="0">
                <a:latin typeface="+mj-lt"/>
              </a:rPr>
              <a:t>financielen</a:t>
            </a:r>
            <a:r>
              <a:rPr lang="nl-NL" dirty="0" smtClean="0">
                <a:latin typeface="+mj-lt"/>
              </a:rPr>
              <a:t> middelen.</a:t>
            </a:r>
            <a:endParaRPr lang="nl-NL" b="1" dirty="0" smtClean="0">
              <a:latin typeface="+mj-lt"/>
            </a:endParaRPr>
          </a:p>
        </p:txBody>
      </p:sp>
      <p:pic>
        <p:nvPicPr>
          <p:cNvPr id="2050" name="Picture 2" descr="http://1.bp.blogspot.com/-8jrk9DUXUDo/T5EsOQ6PYUI/AAAAAAAAAC0/MJ95-cBU2vE/s1600/Key_Resour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228" y="1772816"/>
            <a:ext cx="62293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49796" y="1772816"/>
            <a:ext cx="3744416" cy="36009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Activities</a:t>
            </a:r>
            <a:endParaRPr lang="nl-NL" sz="2400" b="1" dirty="0" smtClean="0">
              <a:solidFill>
                <a:srgbClr val="FF0000"/>
              </a:solidFill>
              <a:latin typeface="+mj-lt"/>
            </a:endParaRPr>
          </a:p>
          <a:p>
            <a:endParaRPr lang="nl-NL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nl-NL" dirty="0" smtClean="0">
                <a:latin typeface="+mj-lt"/>
              </a:rPr>
              <a:t>Dit zijn de belangrijkste dingen die je onderneming moet doen om te zorgen dat het </a:t>
            </a:r>
            <a:r>
              <a:rPr lang="nl-NL" dirty="0" err="1" smtClean="0">
                <a:latin typeface="+mj-lt"/>
              </a:rPr>
              <a:t>businessmodel</a:t>
            </a:r>
            <a:r>
              <a:rPr lang="nl-NL" dirty="0" smtClean="0">
                <a:latin typeface="+mj-lt"/>
              </a:rPr>
              <a:t> werkt</a:t>
            </a:r>
          </a:p>
          <a:p>
            <a:endParaRPr lang="nl-NL" dirty="0" smtClean="0">
              <a:latin typeface="+mj-lt"/>
            </a:endParaRPr>
          </a:p>
          <a:p>
            <a:r>
              <a:rPr lang="nl-NL" b="1" dirty="0" smtClean="0">
                <a:latin typeface="+mj-lt"/>
              </a:rPr>
              <a:t>Productie</a:t>
            </a:r>
          </a:p>
          <a:p>
            <a:endParaRPr lang="nl-NL" b="1" dirty="0">
              <a:latin typeface="+mj-lt"/>
            </a:endParaRPr>
          </a:p>
          <a:p>
            <a:r>
              <a:rPr lang="nl-NL" b="1" dirty="0" smtClean="0">
                <a:latin typeface="+mj-lt"/>
              </a:rPr>
              <a:t>Probleemoplossing/dienst</a:t>
            </a:r>
          </a:p>
          <a:p>
            <a:endParaRPr lang="nl-NL" b="1" dirty="0">
              <a:latin typeface="+mj-lt"/>
            </a:endParaRPr>
          </a:p>
          <a:p>
            <a:r>
              <a:rPr lang="nl-NL" b="1" dirty="0" smtClean="0">
                <a:latin typeface="+mj-lt"/>
              </a:rPr>
              <a:t>Platform/netwerk</a:t>
            </a:r>
          </a:p>
        </p:txBody>
      </p:sp>
      <p:pic>
        <p:nvPicPr>
          <p:cNvPr id="32770" name="Picture 2" descr="http://3.bp.blogspot.com/-jdXM77QZDi4/T5EsMpopGqI/AAAAAAAAACg/IYOdf3FdnXc/s1600/Key_Activiti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228" y="1772816"/>
            <a:ext cx="619125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53610" y="1773276"/>
            <a:ext cx="3744416" cy="42780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Partners</a:t>
            </a:r>
          </a:p>
          <a:p>
            <a:endParaRPr lang="nl-NL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nl-NL" sz="1600" dirty="0" smtClean="0">
                <a:latin typeface="+mj-lt"/>
              </a:rPr>
              <a:t>Dit beschrijft het netwerk van leveranciers en partners</a:t>
            </a:r>
          </a:p>
          <a:p>
            <a:endParaRPr lang="nl-NL" sz="1600" dirty="0" smtClean="0">
              <a:latin typeface="+mj-lt"/>
            </a:endParaRPr>
          </a:p>
          <a:p>
            <a:r>
              <a:rPr lang="nl-NL" sz="1600" b="1" i="1" dirty="0" smtClean="0">
                <a:latin typeface="+mj-lt"/>
              </a:rPr>
              <a:t>Redenen voor het creëren van partnerschappen</a:t>
            </a:r>
            <a:r>
              <a:rPr lang="nl-NL" sz="1600" b="1" dirty="0" smtClean="0">
                <a:latin typeface="+mj-lt"/>
              </a:rPr>
              <a:t>:</a:t>
            </a:r>
          </a:p>
          <a:p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>
                <a:latin typeface="+mj-lt"/>
              </a:rPr>
              <a:t>Optimalisering en schaalvoordelen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>
                <a:latin typeface="+mj-lt"/>
              </a:rPr>
              <a:t>Beperken van risico en onzekerheid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>
                <a:latin typeface="+mj-lt"/>
              </a:rPr>
              <a:t>Verkrijgen van bepaalde resources en activiteiten</a:t>
            </a:r>
          </a:p>
        </p:txBody>
      </p:sp>
      <p:pic>
        <p:nvPicPr>
          <p:cNvPr id="1026" name="Picture 2" descr="http://4.bp.blogspot.com/-luVXS_wkt80/T5EsNSjtZTI/AAAAAAAAACs/38tAKpt30_M/s1600/Key_Partnershi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25792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pic>
        <p:nvPicPr>
          <p:cNvPr id="1026" name="Picture 2" descr="http://4.bp.blogspot.com/-luVXS_wkt80/T5EsNSjtZTI/AAAAAAAAACs/38tAKpt30_M/s1600/Key_Partnershi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25792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youngentrepeneurial.files.wordpress.com/2013/02/coststr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193913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53610" y="2265721"/>
            <a:ext cx="3744416" cy="32932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Cost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Structure</a:t>
            </a:r>
            <a:endParaRPr lang="nl-NL" sz="2400" b="1" dirty="0" smtClean="0">
              <a:solidFill>
                <a:srgbClr val="FF0000"/>
              </a:solidFill>
              <a:latin typeface="+mj-lt"/>
            </a:endParaRPr>
          </a:p>
          <a:p>
            <a:endParaRPr lang="nl-NL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nl-NL" sz="1600" dirty="0" smtClean="0">
                <a:latin typeface="+mj-lt"/>
              </a:rPr>
              <a:t>Dit beschrijft alles kosten die worden gemaakt om een </a:t>
            </a:r>
            <a:r>
              <a:rPr lang="nl-NL" sz="1600" dirty="0" err="1" smtClean="0">
                <a:latin typeface="+mj-lt"/>
              </a:rPr>
              <a:t>businessmodel</a:t>
            </a:r>
            <a:r>
              <a:rPr lang="nl-NL" sz="1600" dirty="0" smtClean="0">
                <a:latin typeface="+mj-lt"/>
              </a:rPr>
              <a:t> te laten werken</a:t>
            </a:r>
          </a:p>
          <a:p>
            <a:endParaRPr lang="nl-NL" sz="1600" dirty="0" smtClean="0">
              <a:latin typeface="+mj-lt"/>
            </a:endParaRPr>
          </a:p>
          <a:p>
            <a:r>
              <a:rPr lang="nl-NL" sz="1600" b="1" i="1" dirty="0" smtClean="0">
                <a:latin typeface="+mj-lt"/>
              </a:rPr>
              <a:t>Wat zijn de belangrijkste kosten?</a:t>
            </a:r>
          </a:p>
          <a:p>
            <a:r>
              <a:rPr lang="nl-NL" sz="1600" b="1" i="1" dirty="0" smtClean="0">
                <a:latin typeface="+mj-lt"/>
              </a:rPr>
              <a:t>Welke </a:t>
            </a:r>
            <a:r>
              <a:rPr lang="nl-NL" sz="1600" b="1" i="1" dirty="0" err="1" smtClean="0">
                <a:latin typeface="+mj-lt"/>
              </a:rPr>
              <a:t>Key</a:t>
            </a:r>
            <a:r>
              <a:rPr lang="nl-NL" sz="1600" b="1" i="1" dirty="0" smtClean="0">
                <a:latin typeface="+mj-lt"/>
              </a:rPr>
              <a:t> Resources zijn het duurst?</a:t>
            </a:r>
          </a:p>
          <a:p>
            <a:r>
              <a:rPr lang="nl-NL" sz="1600" b="1" i="1" dirty="0" smtClean="0">
                <a:latin typeface="+mj-lt"/>
              </a:rPr>
              <a:t>Welke kernactiviteiten zijn het duurst?</a:t>
            </a:r>
          </a:p>
          <a:p>
            <a:r>
              <a:rPr lang="nl-NL" sz="1600" b="1" i="1" dirty="0" smtClean="0">
                <a:latin typeface="+mj-lt"/>
              </a:rPr>
              <a:t>Wat voor soort kosten maken we?</a:t>
            </a:r>
            <a:endParaRPr lang="nl-NL" sz="16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50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business model canvas nespre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548680"/>
            <a:ext cx="72393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business model canvas bijenko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692696"/>
            <a:ext cx="76581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260648"/>
            <a:ext cx="8137879" cy="60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PvTA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50670"/>
              </p:ext>
            </p:extLst>
          </p:nvPr>
        </p:nvGraphicFramePr>
        <p:xfrm>
          <a:off x="2926059" y="1772816"/>
          <a:ext cx="6825953" cy="439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387">
                  <a:extLst>
                    <a:ext uri="{9D8B030D-6E8A-4147-A177-3AD203B41FA5}">
                      <a16:colId xmlns:a16="http://schemas.microsoft.com/office/drawing/2014/main" val="4266651737"/>
                    </a:ext>
                  </a:extLst>
                </a:gridCol>
                <a:gridCol w="5801566">
                  <a:extLst>
                    <a:ext uri="{9D8B030D-6E8A-4147-A177-3AD203B41FA5}">
                      <a16:colId xmlns:a16="http://schemas.microsoft.com/office/drawing/2014/main" val="3787829719"/>
                    </a:ext>
                  </a:extLst>
                </a:gridCol>
              </a:tblGrid>
              <a:tr h="16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Week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Inhoud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328269"/>
                  </a:ext>
                </a:extLst>
              </a:tr>
              <a:tr h="844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1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Introductie Ondernemen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Introductie Qredits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Maatschappelijk Verantwoord Ondernemen (MVO)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Ondernemerscompetenties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Creatiespiraal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445214"/>
                  </a:ext>
                </a:extLst>
              </a:tr>
              <a:tr h="50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2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H1 De Ondernemer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H2 De Onderneming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Introductie BMC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187318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3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H3 De Onderneming en de Omgeving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H4 Marktanalyse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34954"/>
                  </a:ext>
                </a:extLst>
              </a:tr>
              <a:tr h="50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4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H5 Marketingmix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Maatschappelijk Verantwoord Ondernemen (MVO)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Donuteconomie 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046336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5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H6 Het Verkoopproces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H7 Het Inkoopproces 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697099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6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Gastles Qredits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Workshop Avans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807893"/>
                  </a:ext>
                </a:extLst>
              </a:tr>
              <a:tr h="675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7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H8 Het Financiële Plan: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000">
                          <a:effectLst/>
                        </a:rPr>
                        <a:t>Investeringsbegroting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000">
                          <a:effectLst/>
                        </a:rPr>
                        <a:t>Exploitatiebegroting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000">
                          <a:effectLst/>
                        </a:rPr>
                        <a:t>Financieringsbegroting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638171"/>
                  </a:ext>
                </a:extLst>
              </a:tr>
              <a:tr h="168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8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H9 Belastingrecht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237337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9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H10 Het Ondernemingsplan en de Pitch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Dragons ‘ Den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263455"/>
                  </a:ext>
                </a:extLst>
              </a:tr>
              <a:tr h="168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10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Geen les – toetsen 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1175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E-Campus Qredits</a:t>
            </a:r>
            <a:endParaRPr lang="nl-NL" dirty="0"/>
          </a:p>
        </p:txBody>
      </p:sp>
      <p:pic>
        <p:nvPicPr>
          <p:cNvPr id="2050" name="Picture 2" descr="Afbeeldingsresultaat voor qredits eigen ba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618034"/>
            <a:ext cx="3147290" cy="14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329" y="2090154"/>
            <a:ext cx="7252565" cy="44409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5404838"/>
            <a:ext cx="1798339" cy="179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E-Campus Qredits</a:t>
            </a:r>
            <a:endParaRPr lang="nl-NL" dirty="0"/>
          </a:p>
        </p:txBody>
      </p:sp>
      <p:pic>
        <p:nvPicPr>
          <p:cNvPr id="2050" name="Picture 2" descr="Afbeeldingsresultaat voor qredits eigen ba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618034"/>
            <a:ext cx="3147290" cy="14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323" y="2064864"/>
            <a:ext cx="7162577" cy="43973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4221088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143203"/>
            <a:ext cx="5976664" cy="14869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"/>
            <a:ext cx="5210175" cy="27813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654252" y="1322963"/>
            <a:ext cx="3712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hlinkClick r:id="rId4"/>
              </a:rPr>
              <a:t>https://</a:t>
            </a:r>
            <a:r>
              <a:rPr lang="nl-NL" sz="2400" b="1" dirty="0" smtClean="0">
                <a:hlinkClick r:id="rId4"/>
              </a:rPr>
              <a:t>www.weebly.com</a:t>
            </a:r>
            <a:r>
              <a:rPr lang="nl-NL" sz="2400" b="1" dirty="0" smtClean="0"/>
              <a:t> </a:t>
            </a:r>
            <a:endParaRPr lang="nl-NL" sz="24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222204" y="2738623"/>
            <a:ext cx="8686801" cy="41910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04" y="2008749"/>
            <a:ext cx="10343331" cy="38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nl-N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Kennis maken met het Business Model Canvas</a:t>
            </a:r>
          </a:p>
          <a:p>
            <a:pPr>
              <a:buFont typeface="Wingdings" pitchFamily="2" charset="2"/>
              <a:buChar char="ü"/>
            </a:pPr>
            <a:r>
              <a:rPr lang="nl-N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Kritisch en innovatief naar je onderneming kijken</a:t>
            </a:r>
          </a:p>
          <a:p>
            <a:pPr>
              <a:buFont typeface="Wingdings" pitchFamily="2" charset="2"/>
              <a:buChar char="ü"/>
            </a:pPr>
            <a:r>
              <a:rPr lang="nl-N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 betekenis de 9 bouwstenen van het Business Model begrijpen </a:t>
            </a:r>
          </a:p>
          <a:p>
            <a:pPr>
              <a:buFont typeface="Wingdings" pitchFamily="2" charset="2"/>
              <a:buChar char="ü"/>
            </a:pPr>
            <a:r>
              <a:rPr lang="nl-N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Verbanden leggen tussen de 9 bouwstenen van het Business Model</a:t>
            </a:r>
          </a:p>
          <a:p>
            <a:pPr>
              <a:buFont typeface="Wingdings" pitchFamily="2" charset="2"/>
              <a:buChar char="ü"/>
            </a:pPr>
            <a:r>
              <a:rPr lang="nl-N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 ontwikkeling van je Business Model vastleggen</a:t>
            </a:r>
          </a:p>
          <a:p>
            <a:pPr>
              <a:buFont typeface="Wingdings" pitchFamily="2" charset="2"/>
              <a:buChar char="ü"/>
            </a:pPr>
            <a:r>
              <a:rPr lang="nl-N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Ondernemen!  </a:t>
            </a: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7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667862"/>
            <a:ext cx="8125544" cy="4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094" y="1603420"/>
            <a:ext cx="6800518" cy="748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Afl. 1 </a:t>
            </a:r>
            <a:r>
              <a:rPr lang="nl-N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Van idee naar Business Model</a:t>
            </a: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pic>
        <p:nvPicPr>
          <p:cNvPr id="4" name="wwShFsSFb-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7868" y="2132856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094" y="1603420"/>
            <a:ext cx="8024654" cy="748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Afl. 2 </a:t>
            </a:r>
            <a:r>
              <a:rPr lang="nl-N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Visualiseren van je Business Model</a:t>
            </a: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pic>
        <p:nvPicPr>
          <p:cNvPr id="5" name="wlKP-BaC0j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7868" y="2132856"/>
            <a:ext cx="704078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9956" y="1628800"/>
            <a:ext cx="6796410" cy="410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1964" y="5877272"/>
            <a:ext cx="2645059" cy="5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40626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Customer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Segments</a:t>
            </a:r>
            <a:endParaRPr lang="nl-NL" sz="2400" b="1" dirty="0" smtClean="0">
              <a:solidFill>
                <a:srgbClr val="FF0000"/>
              </a:solidFill>
              <a:latin typeface="+mj-lt"/>
            </a:endParaRPr>
          </a:p>
          <a:p>
            <a:endParaRPr lang="nl-NL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nl-NL" sz="2400" dirty="0" smtClean="0">
                <a:latin typeface="+mj-lt"/>
              </a:rPr>
              <a:t>Voor wie voegen we waarde toe?</a:t>
            </a:r>
          </a:p>
          <a:p>
            <a:endParaRPr lang="nl-NL" sz="2400" dirty="0" smtClean="0">
              <a:latin typeface="+mj-lt"/>
            </a:endParaRPr>
          </a:p>
          <a:p>
            <a:r>
              <a:rPr lang="nl-NL" sz="2400" dirty="0" smtClean="0">
                <a:latin typeface="+mj-lt"/>
              </a:rPr>
              <a:t>Wie is de klant?</a:t>
            </a:r>
          </a:p>
          <a:p>
            <a:r>
              <a:rPr lang="nl-NL" sz="2400" dirty="0" smtClean="0">
                <a:latin typeface="+mj-lt"/>
              </a:rPr>
              <a:t>B2B of B2C?</a:t>
            </a:r>
          </a:p>
          <a:p>
            <a:r>
              <a:rPr lang="nl-NL" sz="2400" dirty="0" smtClean="0">
                <a:latin typeface="+mj-lt"/>
              </a:rPr>
              <a:t>Massa- of nichemarkt?</a:t>
            </a:r>
          </a:p>
          <a:p>
            <a:r>
              <a:rPr lang="nl-NL" sz="2400" dirty="0" smtClean="0">
                <a:latin typeface="+mj-lt"/>
              </a:rPr>
              <a:t>Gesegmenteerd of standaard?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Business Model Canvas</a:t>
            </a:r>
            <a:endParaRPr lang="nl-NL" dirty="0"/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Value</a:t>
            </a:r>
            <a:r>
              <a:rPr lang="nl-NL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 smtClean="0">
                <a:solidFill>
                  <a:srgbClr val="FF0000"/>
                </a:solidFill>
                <a:latin typeface="+mj-lt"/>
              </a:rPr>
              <a:t>Propositions</a:t>
            </a:r>
            <a:endParaRPr lang="nl-NL" sz="2400" b="1" dirty="0" smtClean="0">
              <a:solidFill>
                <a:srgbClr val="FF0000"/>
              </a:solidFill>
              <a:latin typeface="+mj-lt"/>
            </a:endParaRPr>
          </a:p>
          <a:p>
            <a:endParaRPr lang="nl-NL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nl-NL" dirty="0" smtClean="0">
                <a:latin typeface="+mj-lt"/>
              </a:rPr>
              <a:t>Welke toegevoegde waarde leveren we?</a:t>
            </a:r>
          </a:p>
          <a:p>
            <a:endParaRPr lang="nl-NL" dirty="0" smtClean="0">
              <a:latin typeface="+mj-lt"/>
            </a:endParaRPr>
          </a:p>
          <a:p>
            <a:r>
              <a:rPr lang="nl-NL" dirty="0" smtClean="0">
                <a:latin typeface="+mj-lt"/>
              </a:rPr>
              <a:t>Welke problemen helpen we op te lossen?</a:t>
            </a:r>
          </a:p>
          <a:p>
            <a:endParaRPr lang="nl-NL" dirty="0" smtClean="0">
              <a:latin typeface="+mj-lt"/>
            </a:endParaRPr>
          </a:p>
          <a:p>
            <a:r>
              <a:rPr lang="nl-NL" dirty="0" smtClean="0">
                <a:latin typeface="+mj-lt"/>
              </a:rPr>
              <a:t>Wat bieden we elk afnemerssegment?</a:t>
            </a:r>
          </a:p>
          <a:p>
            <a:endParaRPr lang="nl-NL" dirty="0" smtClean="0">
              <a:latin typeface="+mj-lt"/>
            </a:endParaRPr>
          </a:p>
          <a:p>
            <a:r>
              <a:rPr lang="nl-NL" dirty="0" smtClean="0">
                <a:latin typeface="+mj-lt"/>
              </a:rPr>
              <a:t>Welke afnemersbehoefte bevredigen wij?</a:t>
            </a:r>
          </a:p>
        </p:txBody>
      </p:sp>
      <p:pic>
        <p:nvPicPr>
          <p:cNvPr id="26626" name="Picture 2" descr="http://4.bp.blogspot.com/-L8o9lnhHP1E/T5EsSImdHgI/AAAAAAAAADU/CEvhDv1YklA/s1600/value_proposi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772816"/>
            <a:ext cx="6353175" cy="313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663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5139EB-B7F2-46DE-8703-A0C47CB20D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8FE9FD-19DD-4111-B195-1B75459F8B37}">
  <ds:schemaRefs>
    <ds:schemaRef ds:uri="http://schemas.microsoft.com/office/2006/documentManagement/types"/>
    <ds:schemaRef ds:uri="http://purl.org/dc/terms/"/>
    <ds:schemaRef ds:uri="47a28104-336f-447d-946e-e305ac2bcd47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34354c1b-6b8c-435b-ad50-990538c19557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8DE98C-028C-4E20-80D7-7326E922E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TS103460663</Template>
  <TotalTime>0</TotalTime>
  <Words>538</Words>
  <Application>Microsoft Office PowerPoint</Application>
  <PresentationFormat>Aangepast</PresentationFormat>
  <Paragraphs>182</Paragraphs>
  <Slides>22</Slides>
  <Notes>16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Palatino Linotype</vt:lpstr>
      <vt:lpstr>Times New Roman</vt:lpstr>
      <vt:lpstr>Wingdings</vt:lpstr>
      <vt:lpstr>TS103460663</vt:lpstr>
      <vt:lpstr>Ondernemen</vt:lpstr>
      <vt:lpstr>PvTA</vt:lpstr>
      <vt:lpstr>Doelstellingen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PowerPoint-presentatie</vt:lpstr>
      <vt:lpstr>PowerPoint-presentatie</vt:lpstr>
      <vt:lpstr>PowerPoint-presentatie</vt:lpstr>
      <vt:lpstr>E-Campus Qredits</vt:lpstr>
      <vt:lpstr>E-Campus Qredits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2014-04-13T13:33:55Z</dcterms:created>
  <dcterms:modified xsi:type="dcterms:W3CDTF">2019-11-21T09:22:57Z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  <property fmtid="{D5CDD505-2E9C-101B-9397-08002B2CF9AE}" pid="3" name="ContentTypeId">
    <vt:lpwstr>0x0101006882E0B02A318E459AD716AC786DE572</vt:lpwstr>
  </property>
</Properties>
</file>